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Lst>
  <p:sldSz cx="6858000" cy="9144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584"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1275AA-FDA0-44CF-9266-512800D9174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A3F3D-CD17-4738-BB30-8AF1351D839A}" type="slidenum">
              <a:rPr lang="en-US" smtClean="0"/>
              <a:t>‹#›</a:t>
            </a:fld>
            <a:endParaRPr lang="en-US"/>
          </a:p>
        </p:txBody>
      </p:sp>
    </p:spTree>
    <p:extLst>
      <p:ext uri="{BB962C8B-B14F-4D97-AF65-F5344CB8AC3E}">
        <p14:creationId xmlns:p14="http://schemas.microsoft.com/office/powerpoint/2010/main" val="2529707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1275AA-FDA0-44CF-9266-512800D9174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A3F3D-CD17-4738-BB30-8AF1351D839A}" type="slidenum">
              <a:rPr lang="en-US" smtClean="0"/>
              <a:t>‹#›</a:t>
            </a:fld>
            <a:endParaRPr lang="en-US"/>
          </a:p>
        </p:txBody>
      </p:sp>
    </p:spTree>
    <p:extLst>
      <p:ext uri="{BB962C8B-B14F-4D97-AF65-F5344CB8AC3E}">
        <p14:creationId xmlns:p14="http://schemas.microsoft.com/office/powerpoint/2010/main" val="191123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1275AA-FDA0-44CF-9266-512800D9174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A3F3D-CD17-4738-BB30-8AF1351D839A}" type="slidenum">
              <a:rPr lang="en-US" smtClean="0"/>
              <a:t>‹#›</a:t>
            </a:fld>
            <a:endParaRPr lang="en-US"/>
          </a:p>
        </p:txBody>
      </p:sp>
    </p:spTree>
    <p:extLst>
      <p:ext uri="{BB962C8B-B14F-4D97-AF65-F5344CB8AC3E}">
        <p14:creationId xmlns:p14="http://schemas.microsoft.com/office/powerpoint/2010/main" val="311889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1275AA-FDA0-44CF-9266-512800D9174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A3F3D-CD17-4738-BB30-8AF1351D839A}" type="slidenum">
              <a:rPr lang="en-US" smtClean="0"/>
              <a:t>‹#›</a:t>
            </a:fld>
            <a:endParaRPr lang="en-US"/>
          </a:p>
        </p:txBody>
      </p:sp>
    </p:spTree>
    <p:extLst>
      <p:ext uri="{BB962C8B-B14F-4D97-AF65-F5344CB8AC3E}">
        <p14:creationId xmlns:p14="http://schemas.microsoft.com/office/powerpoint/2010/main" val="194034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1275AA-FDA0-44CF-9266-512800D9174C}" type="datetimeFigureOut">
              <a:rPr lang="en-US" smtClean="0"/>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A3F3D-CD17-4738-BB30-8AF1351D839A}" type="slidenum">
              <a:rPr lang="en-US" smtClean="0"/>
              <a:t>‹#›</a:t>
            </a:fld>
            <a:endParaRPr lang="en-US"/>
          </a:p>
        </p:txBody>
      </p:sp>
    </p:spTree>
    <p:extLst>
      <p:ext uri="{BB962C8B-B14F-4D97-AF65-F5344CB8AC3E}">
        <p14:creationId xmlns:p14="http://schemas.microsoft.com/office/powerpoint/2010/main" val="342413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1275AA-FDA0-44CF-9266-512800D9174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A3F3D-CD17-4738-BB30-8AF1351D839A}" type="slidenum">
              <a:rPr lang="en-US" smtClean="0"/>
              <a:t>‹#›</a:t>
            </a:fld>
            <a:endParaRPr lang="en-US"/>
          </a:p>
        </p:txBody>
      </p:sp>
    </p:spTree>
    <p:extLst>
      <p:ext uri="{BB962C8B-B14F-4D97-AF65-F5344CB8AC3E}">
        <p14:creationId xmlns:p14="http://schemas.microsoft.com/office/powerpoint/2010/main" val="3673635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1275AA-FDA0-44CF-9266-512800D9174C}" type="datetimeFigureOut">
              <a:rPr lang="en-US" smtClean="0"/>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A3F3D-CD17-4738-BB30-8AF1351D839A}" type="slidenum">
              <a:rPr lang="en-US" smtClean="0"/>
              <a:t>‹#›</a:t>
            </a:fld>
            <a:endParaRPr lang="en-US"/>
          </a:p>
        </p:txBody>
      </p:sp>
    </p:spTree>
    <p:extLst>
      <p:ext uri="{BB962C8B-B14F-4D97-AF65-F5344CB8AC3E}">
        <p14:creationId xmlns:p14="http://schemas.microsoft.com/office/powerpoint/2010/main" val="3342538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1275AA-FDA0-44CF-9266-512800D9174C}" type="datetimeFigureOut">
              <a:rPr lang="en-US" smtClean="0"/>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A3F3D-CD17-4738-BB30-8AF1351D839A}" type="slidenum">
              <a:rPr lang="en-US" smtClean="0"/>
              <a:t>‹#›</a:t>
            </a:fld>
            <a:endParaRPr lang="en-US"/>
          </a:p>
        </p:txBody>
      </p:sp>
    </p:spTree>
    <p:extLst>
      <p:ext uri="{BB962C8B-B14F-4D97-AF65-F5344CB8AC3E}">
        <p14:creationId xmlns:p14="http://schemas.microsoft.com/office/powerpoint/2010/main" val="179157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275AA-FDA0-44CF-9266-512800D9174C}" type="datetimeFigureOut">
              <a:rPr lang="en-US" smtClean="0"/>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A3F3D-CD17-4738-BB30-8AF1351D839A}" type="slidenum">
              <a:rPr lang="en-US" smtClean="0"/>
              <a:t>‹#›</a:t>
            </a:fld>
            <a:endParaRPr lang="en-US"/>
          </a:p>
        </p:txBody>
      </p:sp>
    </p:spTree>
    <p:extLst>
      <p:ext uri="{BB962C8B-B14F-4D97-AF65-F5344CB8AC3E}">
        <p14:creationId xmlns:p14="http://schemas.microsoft.com/office/powerpoint/2010/main" val="295498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1275AA-FDA0-44CF-9266-512800D9174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A3F3D-CD17-4738-BB30-8AF1351D839A}" type="slidenum">
              <a:rPr lang="en-US" smtClean="0"/>
              <a:t>‹#›</a:t>
            </a:fld>
            <a:endParaRPr lang="en-US"/>
          </a:p>
        </p:txBody>
      </p:sp>
    </p:spTree>
    <p:extLst>
      <p:ext uri="{BB962C8B-B14F-4D97-AF65-F5344CB8AC3E}">
        <p14:creationId xmlns:p14="http://schemas.microsoft.com/office/powerpoint/2010/main" val="4418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F1275AA-FDA0-44CF-9266-512800D9174C}" type="datetimeFigureOut">
              <a:rPr lang="en-US" smtClean="0"/>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A3F3D-CD17-4738-BB30-8AF1351D839A}" type="slidenum">
              <a:rPr lang="en-US" smtClean="0"/>
              <a:t>‹#›</a:t>
            </a:fld>
            <a:endParaRPr lang="en-US"/>
          </a:p>
        </p:txBody>
      </p:sp>
    </p:spTree>
    <p:extLst>
      <p:ext uri="{BB962C8B-B14F-4D97-AF65-F5344CB8AC3E}">
        <p14:creationId xmlns:p14="http://schemas.microsoft.com/office/powerpoint/2010/main" val="84819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F1275AA-FDA0-44CF-9266-512800D9174C}" type="datetimeFigureOut">
              <a:rPr lang="en-US" smtClean="0"/>
              <a:t>10/16/2023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72A3F3D-CD17-4738-BB30-8AF1351D839A}" type="slidenum">
              <a:rPr lang="en-US" smtClean="0"/>
              <a:t>‹#›</a:t>
            </a:fld>
            <a:endParaRPr lang="en-US"/>
          </a:p>
        </p:txBody>
      </p:sp>
    </p:spTree>
    <p:extLst>
      <p:ext uri="{BB962C8B-B14F-4D97-AF65-F5344CB8AC3E}">
        <p14:creationId xmlns:p14="http://schemas.microsoft.com/office/powerpoint/2010/main" val="24373989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1774" y="189752"/>
            <a:ext cx="1985223" cy="2944277"/>
          </a:xfrm>
          <a:prstGeom prst="rect">
            <a:avLst/>
          </a:prstGeom>
        </p:spPr>
      </p:pic>
      <p:sp>
        <p:nvSpPr>
          <p:cNvPr id="5" name="Frame 4"/>
          <p:cNvSpPr/>
          <p:nvPr/>
        </p:nvSpPr>
        <p:spPr>
          <a:xfrm>
            <a:off x="0" y="0"/>
            <a:ext cx="6858000" cy="9144000"/>
          </a:xfrm>
          <a:prstGeom prst="frame">
            <a:avLst>
              <a:gd name="adj1" fmla="val 2212"/>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endParaRPr>
          </a:p>
        </p:txBody>
      </p:sp>
      <p:sp>
        <p:nvSpPr>
          <p:cNvPr id="8" name="TextBox 7"/>
          <p:cNvSpPr txBox="1"/>
          <p:nvPr/>
        </p:nvSpPr>
        <p:spPr>
          <a:xfrm>
            <a:off x="2353121" y="270113"/>
            <a:ext cx="4201227" cy="1200329"/>
          </a:xfrm>
          <a:prstGeom prst="rect">
            <a:avLst/>
          </a:prstGeom>
          <a:noFill/>
        </p:spPr>
        <p:txBody>
          <a:bodyPr wrap="square" rtlCol="0">
            <a:spAutoFit/>
          </a:bodyPr>
          <a:lstStyle/>
          <a:p>
            <a:r>
              <a:rPr lang="en-US" sz="1200" dirty="0">
                <a:latin typeface="Century Gothic" panose="020B0502020202020204" pitchFamily="34" charset="0"/>
              </a:rPr>
              <a:t>This book by Kate Messner explores the garden from early spring through the four seasons ending with winter.  Each season explores the changes that take place in the sky, on the land, and under the ground. Along the way, we discover that everything has a purpose and a part in a garden.</a:t>
            </a:r>
          </a:p>
        </p:txBody>
      </p:sp>
      <p:sp>
        <p:nvSpPr>
          <p:cNvPr id="10" name="TextBox 9"/>
          <p:cNvSpPr txBox="1"/>
          <p:nvPr/>
        </p:nvSpPr>
        <p:spPr>
          <a:xfrm>
            <a:off x="2787668" y="1805477"/>
            <a:ext cx="3720395" cy="2492990"/>
          </a:xfrm>
          <a:prstGeom prst="rect">
            <a:avLst/>
          </a:prstGeom>
          <a:noFill/>
        </p:spPr>
        <p:txBody>
          <a:bodyPr wrap="square" rtlCol="0">
            <a:spAutoFit/>
          </a:bodyPr>
          <a:lstStyle/>
          <a:p>
            <a:r>
              <a:rPr lang="en-US" sz="1200" b="1" u="sng" dirty="0">
                <a:latin typeface="Century Gothic" panose="020B0502020202020204" pitchFamily="34" charset="0"/>
              </a:rPr>
              <a:t>TIPS FOR TODDLERS!</a:t>
            </a:r>
          </a:p>
          <a:p>
            <a:r>
              <a:rPr lang="en-US" sz="1200" dirty="0">
                <a:latin typeface="Century Gothic" panose="020B0502020202020204" pitchFamily="34" charset="0"/>
              </a:rPr>
              <a:t>The first several readings are great opportunities to spend time exploring the illustrations, naming and describing objects, and actions.  Once you start gardening and children have some real life experience, the actual text can be read. For example, when we start our gardens, the first week or so, the children just play and explore the soil in the raised beds.  They discover the texture, the temperature (cooler than sand), the smell, weight, etc. of the soil.  So the photos below represent things they have actually experienced.</a:t>
            </a:r>
          </a:p>
        </p:txBody>
      </p:sp>
      <p:pic>
        <p:nvPicPr>
          <p:cNvPr id="11" name="Picture 10"/>
          <p:cNvPicPr>
            <a:picLocks noChangeAspect="1"/>
          </p:cNvPicPr>
          <p:nvPr/>
        </p:nvPicPr>
        <p:blipFill>
          <a:blip r:embed="rId3"/>
          <a:stretch>
            <a:fillRect/>
          </a:stretch>
        </p:blipFill>
        <p:spPr>
          <a:xfrm>
            <a:off x="4179404" y="4287424"/>
            <a:ext cx="970950" cy="1157074"/>
          </a:xfrm>
          <a:prstGeom prst="rect">
            <a:avLst/>
          </a:prstGeom>
        </p:spPr>
      </p:pic>
      <p:sp>
        <p:nvSpPr>
          <p:cNvPr id="12" name="Rectangle 11"/>
          <p:cNvSpPr/>
          <p:nvPr/>
        </p:nvSpPr>
        <p:spPr>
          <a:xfrm>
            <a:off x="2642006" y="1538853"/>
            <a:ext cx="3623459" cy="261610"/>
          </a:xfrm>
          <a:prstGeom prst="rect">
            <a:avLst/>
          </a:prstGeom>
        </p:spPr>
        <p:txBody>
          <a:bodyPr wrap="square">
            <a:spAutoFit/>
          </a:bodyPr>
          <a:lstStyle/>
          <a:p>
            <a:r>
              <a:rPr lang="en-US" sz="1100" dirty="0"/>
              <a:t>https://youtu.be/CH8Mvq0m528?si=tzsJIO2B7rBX9hQw</a:t>
            </a:r>
          </a:p>
        </p:txBody>
      </p:sp>
      <p:pic>
        <p:nvPicPr>
          <p:cNvPr id="13" name="Picture 12"/>
          <p:cNvPicPr>
            <a:picLocks noChangeAspect="1"/>
          </p:cNvPicPr>
          <p:nvPr/>
        </p:nvPicPr>
        <p:blipFill>
          <a:blip r:embed="rId4"/>
          <a:stretch>
            <a:fillRect/>
          </a:stretch>
        </p:blipFill>
        <p:spPr>
          <a:xfrm>
            <a:off x="3148641" y="4330471"/>
            <a:ext cx="901940" cy="1114027"/>
          </a:xfrm>
          <a:prstGeom prst="rect">
            <a:avLst/>
          </a:prstGeom>
        </p:spPr>
      </p:pic>
      <p:pic>
        <p:nvPicPr>
          <p:cNvPr id="14" name="Picture 13"/>
          <p:cNvPicPr>
            <a:picLocks noChangeAspect="1"/>
          </p:cNvPicPr>
          <p:nvPr/>
        </p:nvPicPr>
        <p:blipFill>
          <a:blip r:embed="rId5"/>
          <a:stretch>
            <a:fillRect/>
          </a:stretch>
        </p:blipFill>
        <p:spPr>
          <a:xfrm>
            <a:off x="5330852" y="4313501"/>
            <a:ext cx="1074710" cy="1132431"/>
          </a:xfrm>
          <a:prstGeom prst="rect">
            <a:avLst/>
          </a:prstGeom>
        </p:spPr>
      </p:pic>
      <p:sp>
        <p:nvSpPr>
          <p:cNvPr id="15" name="TextBox 14"/>
          <p:cNvSpPr txBox="1"/>
          <p:nvPr/>
        </p:nvSpPr>
        <p:spPr>
          <a:xfrm>
            <a:off x="221360" y="3747903"/>
            <a:ext cx="2548996" cy="1277273"/>
          </a:xfrm>
          <a:prstGeom prst="rect">
            <a:avLst/>
          </a:prstGeom>
          <a:noFill/>
        </p:spPr>
        <p:txBody>
          <a:bodyPr wrap="square" rtlCol="0">
            <a:spAutoFit/>
          </a:bodyPr>
          <a:lstStyle/>
          <a:p>
            <a:r>
              <a:rPr lang="en-US" sz="1100" dirty="0">
                <a:latin typeface="Century Gothic" panose="020B0502020202020204" pitchFamily="34" charset="0"/>
              </a:rPr>
              <a:t>Some of the pages have hidden objects that are fun to look for! What do you see?  And if you are not an expert yet, the book has a glossary of the animals and insects illustrated throughout the book.  (Read this first!)</a:t>
            </a:r>
          </a:p>
        </p:txBody>
      </p:sp>
      <p:pic>
        <p:nvPicPr>
          <p:cNvPr id="17" name="Picture 16"/>
          <p:cNvPicPr>
            <a:picLocks noChangeAspect="1"/>
          </p:cNvPicPr>
          <p:nvPr/>
        </p:nvPicPr>
        <p:blipFill>
          <a:blip r:embed="rId6"/>
          <a:stretch>
            <a:fillRect/>
          </a:stretch>
        </p:blipFill>
        <p:spPr>
          <a:xfrm>
            <a:off x="362423" y="5085000"/>
            <a:ext cx="1150899" cy="1694960"/>
          </a:xfrm>
          <a:prstGeom prst="rect">
            <a:avLst/>
          </a:prstGeom>
        </p:spPr>
      </p:pic>
      <p:pic>
        <p:nvPicPr>
          <p:cNvPr id="18" name="Picture 17"/>
          <p:cNvPicPr>
            <a:picLocks noChangeAspect="1"/>
          </p:cNvPicPr>
          <p:nvPr/>
        </p:nvPicPr>
        <p:blipFill>
          <a:blip r:embed="rId7"/>
          <a:stretch>
            <a:fillRect/>
          </a:stretch>
        </p:blipFill>
        <p:spPr>
          <a:xfrm rot="10800000">
            <a:off x="1603762" y="5255161"/>
            <a:ext cx="1183907" cy="1524799"/>
          </a:xfrm>
          <a:prstGeom prst="rect">
            <a:avLst/>
          </a:prstGeom>
        </p:spPr>
      </p:pic>
      <p:pic>
        <p:nvPicPr>
          <p:cNvPr id="19" name="Picture 18"/>
          <p:cNvPicPr>
            <a:picLocks noChangeAspect="1"/>
          </p:cNvPicPr>
          <p:nvPr/>
        </p:nvPicPr>
        <p:blipFill>
          <a:blip r:embed="rId8"/>
          <a:stretch>
            <a:fillRect/>
          </a:stretch>
        </p:blipFill>
        <p:spPr>
          <a:xfrm rot="10800000">
            <a:off x="425842" y="7009945"/>
            <a:ext cx="2271387" cy="1751589"/>
          </a:xfrm>
          <a:prstGeom prst="rect">
            <a:avLst/>
          </a:prstGeom>
        </p:spPr>
      </p:pic>
      <p:sp>
        <p:nvSpPr>
          <p:cNvPr id="20" name="TextBox 19"/>
          <p:cNvSpPr txBox="1"/>
          <p:nvPr/>
        </p:nvSpPr>
        <p:spPr>
          <a:xfrm>
            <a:off x="3004457" y="5540829"/>
            <a:ext cx="3503607" cy="3416320"/>
          </a:xfrm>
          <a:prstGeom prst="rect">
            <a:avLst/>
          </a:prstGeom>
          <a:noFill/>
        </p:spPr>
        <p:txBody>
          <a:bodyPr wrap="square" rtlCol="0">
            <a:spAutoFit/>
          </a:bodyPr>
          <a:lstStyle/>
          <a:p>
            <a:r>
              <a:rPr lang="en-US" sz="1200" dirty="0">
                <a:latin typeface="Century Gothic" panose="020B0502020202020204" pitchFamily="34" charset="0"/>
              </a:rPr>
              <a:t>Labeling objects builds vocabulary and sets the stage for a fun “treasure Hunt” in  your garden space. </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r>
              <a:rPr lang="en-US" sz="1200" dirty="0">
                <a:latin typeface="Century Gothic" panose="020B0502020202020204" pitchFamily="34" charset="0"/>
              </a:rPr>
              <a:t>Can you find the centipede? The lady bug, the snail?  I see a nest and a hose, and red flowers!</a:t>
            </a:r>
          </a:p>
          <a:p>
            <a:endParaRPr lang="en-US" sz="1200" dirty="0">
              <a:latin typeface="Century Gothic" panose="020B0502020202020204" pitchFamily="34" charset="0"/>
            </a:endParaRPr>
          </a:p>
        </p:txBody>
      </p:sp>
      <p:pic>
        <p:nvPicPr>
          <p:cNvPr id="21" name="Picture 20"/>
          <p:cNvPicPr>
            <a:picLocks noChangeAspect="1"/>
          </p:cNvPicPr>
          <p:nvPr/>
        </p:nvPicPr>
        <p:blipFill>
          <a:blip r:embed="rId9"/>
          <a:stretch>
            <a:fillRect/>
          </a:stretch>
        </p:blipFill>
        <p:spPr>
          <a:xfrm rot="10800000">
            <a:off x="2957503" y="6291741"/>
            <a:ext cx="1111040" cy="1448002"/>
          </a:xfrm>
          <a:prstGeom prst="rect">
            <a:avLst/>
          </a:prstGeom>
        </p:spPr>
      </p:pic>
      <p:pic>
        <p:nvPicPr>
          <p:cNvPr id="22" name="Picture 21"/>
          <p:cNvPicPr>
            <a:picLocks noChangeAspect="1"/>
          </p:cNvPicPr>
          <p:nvPr/>
        </p:nvPicPr>
        <p:blipFill>
          <a:blip r:embed="rId10"/>
          <a:stretch>
            <a:fillRect/>
          </a:stretch>
        </p:blipFill>
        <p:spPr>
          <a:xfrm>
            <a:off x="4277062" y="6196633"/>
            <a:ext cx="2231002" cy="1705542"/>
          </a:xfrm>
          <a:prstGeom prst="rect">
            <a:avLst/>
          </a:prstGeom>
        </p:spPr>
      </p:pic>
      <p:sp>
        <p:nvSpPr>
          <p:cNvPr id="3" name="TextBox 2">
            <a:extLst>
              <a:ext uri="{FF2B5EF4-FFF2-40B4-BE49-F238E27FC236}">
                <a16:creationId xmlns:a16="http://schemas.microsoft.com/office/drawing/2014/main" id="{4A0133D1-2FFF-72BD-78A8-B0EA359DDB58}"/>
              </a:ext>
            </a:extLst>
          </p:cNvPr>
          <p:cNvSpPr txBox="1"/>
          <p:nvPr/>
        </p:nvSpPr>
        <p:spPr>
          <a:xfrm>
            <a:off x="189680" y="3199213"/>
            <a:ext cx="2341853" cy="507831"/>
          </a:xfrm>
          <a:prstGeom prst="rect">
            <a:avLst/>
          </a:prstGeom>
          <a:noFill/>
        </p:spPr>
        <p:txBody>
          <a:bodyPr wrap="square">
            <a:spAutoFit/>
          </a:bodyPr>
          <a:lstStyle/>
          <a:p>
            <a:r>
              <a:rPr lang="en-US" sz="900" b="1" dirty="0">
                <a:latin typeface="Century Gothic" panose="020B0502020202020204" pitchFamily="34" charset="0"/>
              </a:rPr>
              <a:t>Up in the Garden and Down in the Dirt, Bu Kate Messner with art by Christopher Silas Neal. 2015</a:t>
            </a:r>
          </a:p>
        </p:txBody>
      </p:sp>
    </p:spTree>
    <p:extLst>
      <p:ext uri="{BB962C8B-B14F-4D97-AF65-F5344CB8AC3E}">
        <p14:creationId xmlns:p14="http://schemas.microsoft.com/office/powerpoint/2010/main" val="2889234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6858000" cy="9144000"/>
          </a:xfrm>
          <a:prstGeom prst="frame">
            <a:avLst>
              <a:gd name="adj1" fmla="val 2212"/>
            </a:avLst>
          </a:prstGeom>
          <a:solidFill>
            <a:srgbClr val="008080"/>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a:solidFill>
                <a:schemeClr val="tx1"/>
              </a:solidFill>
            </a:endParaRPr>
          </a:p>
        </p:txBody>
      </p:sp>
      <p:sp>
        <p:nvSpPr>
          <p:cNvPr id="8" name="TextBox 7"/>
          <p:cNvSpPr txBox="1"/>
          <p:nvPr/>
        </p:nvSpPr>
        <p:spPr>
          <a:xfrm>
            <a:off x="2787669" y="292191"/>
            <a:ext cx="3766679" cy="1754326"/>
          </a:xfrm>
          <a:prstGeom prst="rect">
            <a:avLst/>
          </a:prstGeom>
          <a:noFill/>
        </p:spPr>
        <p:txBody>
          <a:bodyPr wrap="square" rtlCol="0">
            <a:spAutoFit/>
          </a:bodyPr>
          <a:lstStyle/>
          <a:p>
            <a:r>
              <a:rPr lang="en-US" sz="1200" dirty="0">
                <a:latin typeface="Century Gothic" panose="020B0502020202020204" pitchFamily="34" charset="0"/>
              </a:rPr>
              <a:t>There is so much to discover as you explore the illustrations, “How many grasshoppers do you see? Let’s count them.”  “How many bugs do you see?”, I see two lady bugs!” </a:t>
            </a:r>
          </a:p>
          <a:p>
            <a:endParaRPr lang="en-US" sz="1200" dirty="0">
              <a:latin typeface="Century Gothic" panose="020B0502020202020204" pitchFamily="34" charset="0"/>
            </a:endParaRPr>
          </a:p>
          <a:p>
            <a:r>
              <a:rPr lang="en-US" sz="1200" dirty="0">
                <a:latin typeface="Century Gothic" panose="020B0502020202020204" pitchFamily="34" charset="0"/>
              </a:rPr>
              <a:t>The story also spans from daytime to nighttime.  The sky changes from bright, to dark and as the seasons change the color scheme changes as well. </a:t>
            </a:r>
          </a:p>
        </p:txBody>
      </p:sp>
      <p:sp>
        <p:nvSpPr>
          <p:cNvPr id="15" name="TextBox 14"/>
          <p:cNvSpPr txBox="1"/>
          <p:nvPr/>
        </p:nvSpPr>
        <p:spPr>
          <a:xfrm>
            <a:off x="230510" y="2266267"/>
            <a:ext cx="6277554" cy="646331"/>
          </a:xfrm>
          <a:prstGeom prst="rect">
            <a:avLst/>
          </a:prstGeom>
          <a:noFill/>
        </p:spPr>
        <p:txBody>
          <a:bodyPr wrap="square" rtlCol="0">
            <a:spAutoFit/>
          </a:bodyPr>
          <a:lstStyle/>
          <a:p>
            <a:r>
              <a:rPr lang="en-US" sz="1200" dirty="0">
                <a:latin typeface="Century Gothic" panose="020B0502020202020204" pitchFamily="34" charset="0"/>
              </a:rPr>
              <a:t>Have you ever made a living tunnel?  This is a fun way to introduce spatial relations and positional words.   Toddlers love exploring cozy nooks. What else could we use to make a special space? Indoors? Outdoors? </a:t>
            </a:r>
          </a:p>
        </p:txBody>
      </p:sp>
      <p:sp>
        <p:nvSpPr>
          <p:cNvPr id="20" name="TextBox 19"/>
          <p:cNvSpPr txBox="1"/>
          <p:nvPr/>
        </p:nvSpPr>
        <p:spPr>
          <a:xfrm>
            <a:off x="370572" y="4926109"/>
            <a:ext cx="6137492" cy="4154984"/>
          </a:xfrm>
          <a:prstGeom prst="rect">
            <a:avLst/>
          </a:prstGeom>
          <a:noFill/>
        </p:spPr>
        <p:txBody>
          <a:bodyPr wrap="square" rtlCol="0">
            <a:spAutoFit/>
          </a:bodyPr>
          <a:lstStyle/>
          <a:p>
            <a:r>
              <a:rPr lang="en-US" sz="1200" dirty="0">
                <a:latin typeface="Century Gothic" panose="020B0502020202020204" pitchFamily="34" charset="0"/>
              </a:rPr>
              <a:t>Every page inspires ways to engage children in nature play.  Planting, watering, growing and harvesting flowers, vegetables and fruit.  Explore inexpensive ways to start seeds.  Instead of using a hose to water plants, you can decorate and install rain barrels. Using tools- wheelbarrows, pitch forks, baskets, nets, rakes for the leaves. Falling leaves can be collected and used to make collages, or just big piles to run and jump into.  Try some new recipes! Even the glossary pages spark ideas for matching games and displays.</a:t>
            </a: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endParaRPr lang="en-US" sz="1200" dirty="0">
              <a:latin typeface="Century Gothic" panose="020B0502020202020204" pitchFamily="34" charset="0"/>
            </a:endParaRPr>
          </a:p>
          <a:p>
            <a:r>
              <a:rPr lang="en-US" sz="1200" dirty="0">
                <a:latin typeface="Century Gothic" panose="020B0502020202020204" pitchFamily="34" charset="0"/>
              </a:rPr>
              <a:t>Up in the Garden and Down in the Dirt, Bu Kate Messner with art by Christopher Silas Neal. 2015</a:t>
            </a:r>
          </a:p>
          <a:p>
            <a:endParaRPr lang="en-US" sz="1200" dirty="0">
              <a:latin typeface="Century Gothic" panose="020B0502020202020204" pitchFamily="34" charset="0"/>
            </a:endParaRPr>
          </a:p>
        </p:txBody>
      </p:sp>
      <p:pic>
        <p:nvPicPr>
          <p:cNvPr id="2" name="Picture 1"/>
          <p:cNvPicPr>
            <a:picLocks noChangeAspect="1"/>
          </p:cNvPicPr>
          <p:nvPr/>
        </p:nvPicPr>
        <p:blipFill>
          <a:blip r:embed="rId2"/>
          <a:stretch>
            <a:fillRect/>
          </a:stretch>
        </p:blipFill>
        <p:spPr>
          <a:xfrm>
            <a:off x="230510" y="270114"/>
            <a:ext cx="2466720" cy="1765912"/>
          </a:xfrm>
          <a:prstGeom prst="rect">
            <a:avLst/>
          </a:prstGeom>
        </p:spPr>
      </p:pic>
      <p:pic>
        <p:nvPicPr>
          <p:cNvPr id="3" name="Picture 2"/>
          <p:cNvPicPr>
            <a:picLocks noChangeAspect="1"/>
          </p:cNvPicPr>
          <p:nvPr/>
        </p:nvPicPr>
        <p:blipFill>
          <a:blip r:embed="rId3"/>
          <a:stretch>
            <a:fillRect/>
          </a:stretch>
        </p:blipFill>
        <p:spPr>
          <a:xfrm>
            <a:off x="370572" y="2857690"/>
            <a:ext cx="1599742" cy="1868086"/>
          </a:xfrm>
          <a:prstGeom prst="rect">
            <a:avLst/>
          </a:prstGeom>
        </p:spPr>
      </p:pic>
      <p:pic>
        <p:nvPicPr>
          <p:cNvPr id="6" name="Picture 5"/>
          <p:cNvPicPr>
            <a:picLocks noChangeAspect="1"/>
          </p:cNvPicPr>
          <p:nvPr/>
        </p:nvPicPr>
        <p:blipFill>
          <a:blip r:embed="rId4"/>
          <a:stretch>
            <a:fillRect/>
          </a:stretch>
        </p:blipFill>
        <p:spPr>
          <a:xfrm>
            <a:off x="2340885" y="2898257"/>
            <a:ext cx="1643285" cy="1811621"/>
          </a:xfrm>
          <a:prstGeom prst="rect">
            <a:avLst/>
          </a:prstGeom>
        </p:spPr>
      </p:pic>
      <p:pic>
        <p:nvPicPr>
          <p:cNvPr id="7" name="Picture 6"/>
          <p:cNvPicPr>
            <a:picLocks noChangeAspect="1"/>
          </p:cNvPicPr>
          <p:nvPr/>
        </p:nvPicPr>
        <p:blipFill>
          <a:blip r:embed="rId5"/>
          <a:stretch>
            <a:fillRect/>
          </a:stretch>
        </p:blipFill>
        <p:spPr>
          <a:xfrm>
            <a:off x="4277061" y="3026229"/>
            <a:ext cx="2011193" cy="1648519"/>
          </a:xfrm>
          <a:prstGeom prst="rect">
            <a:avLst/>
          </a:prstGeom>
        </p:spPr>
      </p:pic>
      <p:pic>
        <p:nvPicPr>
          <p:cNvPr id="9" name="Picture 8"/>
          <p:cNvPicPr>
            <a:picLocks noChangeAspect="1"/>
          </p:cNvPicPr>
          <p:nvPr/>
        </p:nvPicPr>
        <p:blipFill>
          <a:blip r:embed="rId6"/>
          <a:stretch>
            <a:fillRect/>
          </a:stretch>
        </p:blipFill>
        <p:spPr>
          <a:xfrm>
            <a:off x="3209859" y="6406722"/>
            <a:ext cx="1067202" cy="1815289"/>
          </a:xfrm>
          <a:prstGeom prst="rect">
            <a:avLst/>
          </a:prstGeom>
        </p:spPr>
      </p:pic>
      <p:pic>
        <p:nvPicPr>
          <p:cNvPr id="16" name="Picture 15"/>
          <p:cNvPicPr>
            <a:picLocks noChangeAspect="1"/>
          </p:cNvPicPr>
          <p:nvPr/>
        </p:nvPicPr>
        <p:blipFill>
          <a:blip r:embed="rId7"/>
          <a:stretch>
            <a:fillRect/>
          </a:stretch>
        </p:blipFill>
        <p:spPr>
          <a:xfrm>
            <a:off x="574645" y="6417381"/>
            <a:ext cx="2412899" cy="1804630"/>
          </a:xfrm>
          <a:prstGeom prst="rect">
            <a:avLst/>
          </a:prstGeom>
        </p:spPr>
      </p:pic>
      <p:pic>
        <p:nvPicPr>
          <p:cNvPr id="23" name="Picture 22"/>
          <p:cNvPicPr>
            <a:picLocks noChangeAspect="1"/>
          </p:cNvPicPr>
          <p:nvPr/>
        </p:nvPicPr>
        <p:blipFill>
          <a:blip r:embed="rId8"/>
          <a:stretch>
            <a:fillRect/>
          </a:stretch>
        </p:blipFill>
        <p:spPr>
          <a:xfrm>
            <a:off x="4551834" y="6411257"/>
            <a:ext cx="1644428" cy="1810754"/>
          </a:xfrm>
          <a:prstGeom prst="rect">
            <a:avLst/>
          </a:prstGeom>
        </p:spPr>
      </p:pic>
    </p:spTree>
    <p:extLst>
      <p:ext uri="{BB962C8B-B14F-4D97-AF65-F5344CB8AC3E}">
        <p14:creationId xmlns:p14="http://schemas.microsoft.com/office/powerpoint/2010/main" val="22110669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522</Words>
  <Application>Microsoft Office PowerPoint</Application>
  <PresentationFormat>On-screen Show (4:3)</PresentationFormat>
  <Paragraphs>37</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Century Gothic</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Jackson</dc:creator>
  <cp:lastModifiedBy>Natalie Jackson</cp:lastModifiedBy>
  <cp:revision>13</cp:revision>
  <cp:lastPrinted>2023-10-04T13:20:49Z</cp:lastPrinted>
  <dcterms:created xsi:type="dcterms:W3CDTF">2023-10-04T12:21:14Z</dcterms:created>
  <dcterms:modified xsi:type="dcterms:W3CDTF">2023-10-16T16:21:14Z</dcterms:modified>
</cp:coreProperties>
</file>